
<file path=[Content_Types].xml><?xml version="1.0" encoding="utf-8"?>
<Types xmlns="http://schemas.openxmlformats.org/package/2006/content-types">
  <Default Extension="png" ContentType="image/png"/>
  <Default Extension="bin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267" r:id="rId2"/>
    <p:sldId id="2539" r:id="rId3"/>
    <p:sldId id="2561" r:id="rId4"/>
    <p:sldId id="2541" r:id="rId5"/>
    <p:sldId id="2542" r:id="rId6"/>
    <p:sldId id="2562" r:id="rId7"/>
    <p:sldId id="2543" r:id="rId8"/>
    <p:sldId id="2555" r:id="rId9"/>
    <p:sldId id="2544" r:id="rId10"/>
    <p:sldId id="2546" r:id="rId11"/>
    <p:sldId id="2547" r:id="rId12"/>
    <p:sldId id="2548" r:id="rId13"/>
    <p:sldId id="2556" r:id="rId14"/>
    <p:sldId id="2557" r:id="rId15"/>
    <p:sldId id="2549" r:id="rId16"/>
    <p:sldId id="2551" r:id="rId17"/>
    <p:sldId id="2552" r:id="rId18"/>
    <p:sldId id="2559" r:id="rId19"/>
    <p:sldId id="2560" r:id="rId20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38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F5FC"/>
    <a:srgbClr val="00ADED"/>
    <a:srgbClr val="DB25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81"/>
    <p:restoredTop sz="94660"/>
  </p:normalViewPr>
  <p:slideViewPr>
    <p:cSldViewPr showGuides="1">
      <p:cViewPr varScale="1">
        <p:scale>
          <a:sx n="111" d="100"/>
          <a:sy n="111" d="100"/>
        </p:scale>
        <p:origin x="786" y="102"/>
      </p:cViewPr>
      <p:guideLst>
        <p:guide orient="horz" pos="2251"/>
        <p:guide pos="38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版式@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551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00ADED"/>
                </a:solidFill>
              </a:rPr>
              <a:t>@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77411EEA-EB42-B12B-B807-216659FE9EC7}"/>
              </a:ext>
            </a:extLst>
          </p:cNvPr>
          <p:cNvSpPr txBox="1"/>
          <p:nvPr userDrawn="1"/>
        </p:nvSpPr>
        <p:spPr>
          <a:xfrm>
            <a:off x="381000" y="381000"/>
            <a:ext cx="3810000" cy="9233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/>
              <a:t>@</a:t>
            </a:r>
            <a:r>
              <a:rPr lang="zh-CN" altLang="en-US"/>
              <a:t>知识网络；</a:t>
            </a:r>
            <a:r>
              <a:rPr lang="en-US" altLang="zh-CN"/>
              <a:t>@</a:t>
            </a:r>
            <a:r>
              <a:rPr lang="zh-CN" altLang="en-US"/>
              <a:t>考点突破；</a:t>
            </a:r>
            <a:r>
              <a:rPr lang="en-US" altLang="zh-CN"/>
              <a:t>@</a:t>
            </a:r>
            <a:r>
              <a:rPr lang="zh-CN" altLang="en-US"/>
              <a:t>模型解读；</a:t>
            </a:r>
            <a:r>
              <a:rPr lang="en-US" altLang="zh-CN"/>
              <a:t>@</a:t>
            </a:r>
            <a:r>
              <a:rPr lang="zh-CN" altLang="en-US"/>
              <a:t>专题集训；</a:t>
            </a:r>
            <a:r>
              <a:rPr lang="en-US" altLang="zh-CN"/>
              <a:t>@</a:t>
            </a:r>
            <a:r>
              <a:rPr lang="zh-CN" altLang="en-US"/>
              <a:t>知识网络；</a:t>
            </a:r>
            <a:r>
              <a:rPr lang="en-US" altLang="zh-CN"/>
              <a:t>@</a:t>
            </a:r>
            <a:r>
              <a:rPr lang="zh-CN" altLang="en-US"/>
              <a:t>考点突破；</a:t>
            </a:r>
            <a:r>
              <a:rPr lang="en-US" altLang="zh-CN"/>
              <a:t>@</a:t>
            </a:r>
            <a:r>
              <a:rPr lang="zh-CN" altLang="en-US"/>
              <a:t>知识网络；</a:t>
            </a:r>
            <a:r>
              <a:rPr lang="en-US" altLang="zh-CN"/>
              <a:t>@</a:t>
            </a:r>
            <a:r>
              <a:rPr lang="zh-CN" altLang="en-US"/>
              <a:t>考点突破</a:t>
            </a:r>
          </a:p>
        </p:txBody>
      </p:sp>
    </p:spTree>
    <p:extLst>
      <p:ext uri="{BB962C8B-B14F-4D97-AF65-F5344CB8AC3E}">
        <p14:creationId xmlns:p14="http://schemas.microsoft.com/office/powerpoint/2010/main" val="3003416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网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知识网络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532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考点突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考点突破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036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模型解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模型解读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28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专题集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专题集训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741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 userDrawn="1"/>
        </p:nvSpPr>
        <p:spPr>
          <a:xfrm>
            <a:off x="479610" y="6120360"/>
            <a:ext cx="2055740" cy="737705"/>
          </a:xfrm>
          <a:prstGeom prst="rect">
            <a:avLst/>
          </a:prstGeom>
          <a:solidFill>
            <a:srgbClr val="8FD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4" r:id="rId6"/>
    <p:sldLayoutId id="2147483655" r:id="rId7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bin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bin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bin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bin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bin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bin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YTSlide_2_0_1.5_1.5_1.5_2.5_数学_0_1_0_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8">
            <a:extLst>
              <a:ext uri="{FF2B5EF4-FFF2-40B4-BE49-F238E27FC236}">
                <a16:creationId xmlns:a16="http://schemas.microsoft.com/office/drawing/2014/main" id="{C4B4FFC0-A671-7C82-EC2E-7FA95667412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0" y="1628875"/>
            <a:ext cx="12192000" cy="2562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0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第19章　矩形、棱形与正方形</a:t>
            </a:r>
          </a:p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19.1　矩　形</a:t>
            </a:r>
            <a:endParaRPr kumimoji="0" lang="zh-CN" altLang="en-US" sz="600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第2课时　矩形的判定</a:t>
            </a:r>
            <a:endParaRPr kumimoji="0" lang="zh-CN" altLang="en-US" sz="600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4" name="yt_shape_11284"/>
          <p:cNvSpPr txBox="1"/>
          <p:nvPr/>
        </p:nvSpPr>
        <p:spPr>
          <a:xfrm>
            <a:off x="540119" y="1472132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Rt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6c483,isEnd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是斜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边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上任意一点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过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作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2ce69,isEnd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CFE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的周长是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</a:t>
            </a:r>
            <a:r>
              <a:rPr sz="1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sp>
        <p:nvSpPr>
          <p:cNvPr id="11285" name="yt_shape_11285"/>
          <p:cNvSpPr txBox="1"/>
          <p:nvPr/>
        </p:nvSpPr>
        <p:spPr>
          <a:xfrm>
            <a:off x="2831546" y="3861030"/>
            <a:ext cx="4560544" cy="2146742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　</a:t>
            </a:r>
            <a:r>
              <a:rPr lang="en-US" altLang="zh-CN" sz="13950" b="0" i="0" u="none">
                <a:solidFill>
                  <a:srgbClr val="1EE3CF"/>
                </a:solidFill>
                <a:effectLst/>
                <a:latin typeface="Times New Roman" pitchFamily="127"/>
                <a:ea typeface="Times New Roman" pitchFamily="127"/>
                <a:sym typeface="Finished"/>
              </a:rPr>
              <a:t> </a:t>
            </a: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宋体" pitchFamily="36"/>
                <a:sym typeface=""/>
              </a:rPr>
              <a:t>         </a:t>
            </a:r>
            <a:r>
              <a:rPr lang="en-US" altLang="zh-CN" sz="2000" b="0" i="0" u="none">
                <a:solidFill>
                  <a:srgbClr val="1EE3CF"/>
                </a:solidFill>
                <a:effectLst/>
                <a:latin typeface="Times New Roman" pitchFamily="20"/>
                <a:ea typeface="宋体" pitchFamily="20"/>
                <a:sym typeface="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第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题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pic>
        <p:nvPicPr>
          <p:cNvPr id="3" name="yt_shape_1731372922646">
            <a:extLst>
              <a:ext uri="{FF2B5EF4-FFF2-40B4-BE49-F238E27FC236}">
                <a16:creationId xmlns:a16="http://schemas.microsoft.com/office/drawing/2014/main" id="{EED03754-8336-879D-160A-940862CED49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8925" y="3480319"/>
            <a:ext cx="1535302" cy="1555930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7B481C31-6025-2EAB-EF4B-913DA6BD5BB9}"/>
              </a:ext>
            </a:extLst>
          </p:cNvPr>
          <p:cNvSpPr txBox="1"/>
          <p:nvPr/>
        </p:nvSpPr>
        <p:spPr>
          <a:xfrm>
            <a:off x="9567121" y="2522606"/>
            <a:ext cx="10960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12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6" name="yt_shape_11286"/>
          <p:cNvSpPr txBox="1"/>
          <p:nvPr/>
        </p:nvSpPr>
        <p:spPr>
          <a:xfrm>
            <a:off x="540119" y="594604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为线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段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2ef22,isEnd"/>
              </a:rPr>
              <a:t>的中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并延长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与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的延长线交于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7e83e,isEnd"/>
              </a:rPr>
              <a:t>结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已知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ac066,isEnd"/>
              </a:rPr>
              <a:t>则四边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的面积为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</a:t>
            </a:r>
            <a:r>
              <a:rPr sz="1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grpSp>
        <p:nvGrpSpPr>
          <p:cNvPr id="11287" name="yt_shape_11287" title="H_227.581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631583" y="2964566"/>
            <a:ext cx="3309985" cy="2890285"/>
            <a:chOff x="0" y="0"/>
            <a:chExt cx="3309985" cy="2890285"/>
          </a:xfrm>
        </p:grpSpPr>
        <p:pic>
          <p:nvPicPr>
            <p:cNvPr id="2" name="yt_image_11287">
              <a:extLst>
                <a:ext uri="">
                  <a16:creationId xmlns="" xmlns:a14="http://schemas.microsoft.com/office/drawing/2010/main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309985" cy="23002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289" name="yt_shape_11289" descr="{&quot;rangeId&quot;:0,&quot;IgnoreLineSpacing&quot;:1}"/>
            <p:cNvSpPr txBox="1"/>
            <p:nvPr/>
          </p:nvSpPr>
          <p:spPr>
            <a:xfrm>
              <a:off x="626520" y="2336287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9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D7D22D4D-2CB4-8B76-9F99-5657A7F95C9E}"/>
              </a:ext>
            </a:extLst>
          </p:cNvPr>
          <p:cNvSpPr txBox="1"/>
          <p:nvPr/>
        </p:nvSpPr>
        <p:spPr>
          <a:xfrm>
            <a:off x="4517283" y="2193718"/>
            <a:ext cx="10960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18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1" name="yt_shape_11291"/>
          <p:cNvSpPr txBox="1"/>
          <p:nvPr/>
        </p:nvSpPr>
        <p:spPr>
          <a:xfrm>
            <a:off x="540119" y="518349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9d32f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分别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76940"/>
              </a:rPr>
              <a:t>的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中点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AFC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是矩形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</a:p>
        </p:txBody>
      </p:sp>
      <p:grpSp>
        <p:nvGrpSpPr>
          <p:cNvPr id="3" name="yt_shape_1129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911152" y="2958425"/>
            <a:ext cx="2503045" cy="3134760"/>
            <a:chOff x="0" y="0"/>
            <a:chExt cx="2503045" cy="3134760"/>
          </a:xfrm>
        </p:grpSpPr>
        <p:pic>
          <p:nvPicPr>
            <p:cNvPr id="4" name="yt_image_11295" descr="{&quot;rangeId&quot;:0,&quot;⚘_2&quot;:1}">
              <a:extLst>
                <a:ext uri="">
                  <a16:creationId xmlns="" xmlns:mc="http://schemas.openxmlformats.org/markup-compatibility/2006" xmlns:a14="http://schemas.microsoft.com/office/drawing/2010/main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503045" cy="25447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yt_shape_11297" descr="{&quot;rangeId&quot;:0,&quot;IgnoreLineSpacing&quot;:1}"/>
            <p:cNvSpPr txBox="1"/>
            <p:nvPr/>
          </p:nvSpPr>
          <p:spPr>
            <a:xfrm>
              <a:off x="108775" y="2580762"/>
              <a:ext cx="2314736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10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yt_shape_11293"/>
              <p:cNvSpPr txBox="1"/>
              <p:nvPr/>
            </p:nvSpPr>
            <p:spPr>
              <a:xfrm>
                <a:off x="540119" y="1091212"/>
                <a:ext cx="10859592" cy="4675575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证明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：（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BC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AD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点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是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BC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  <a:sym typeface="_⨹_2_9f0eb"/>
                  </a:rPr>
                  <a:t>的</a:t>
                </a:r>
                <a:r>
                  <a:rPr lang="zh-CN" altLang="zh-CN" sz="3600" b="1" i="0" u="none" spc="150" smtClean="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  <a:sym typeface="_⨹_2_9f0eb"/>
                  </a:rPr>
                  <a:t>中</a:t>
                </a:r>
                <a:r>
                  <a:rPr lang="zh-CN" altLang="zh-CN" sz="3600" b="1" i="0" u="none" spc="150" smtClean="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点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AD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0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500" b="1" i="1" spc="150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BC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BF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CF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0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500" b="1" i="1" spc="150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BC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AD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CF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又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AD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∥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CF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四边形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AFCD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  <a:sym typeface="_⨹_4_e7176"/>
                  </a:rPr>
                  <a:t>是平行四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/>
                </a:r>
                <a:b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</a:b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边形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DC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⊥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BC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∴∠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DCF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90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四边形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AFCD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是矩形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</p:txBody>
          </p:sp>
        </mc:Choice>
        <mc:Fallback xmlns="">
          <p:sp>
            <p:nvSpPr>
              <p:cNvPr id="2" name="yt_shape_112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1091212"/>
                <a:ext cx="10859592" cy="4675575"/>
              </a:xfrm>
              <a:prstGeom prst="rect">
                <a:avLst/>
              </a:prstGeom>
              <a:blipFill>
                <a:blip r:embed="rId2"/>
                <a:stretch>
                  <a:fillRect l="-2583" t="-35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295" name="yt_shape_1129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8931216" y="2348925"/>
            <a:ext cx="2503045" cy="3134760"/>
            <a:chOff x="0" y="0"/>
            <a:chExt cx="2503045" cy="3134760"/>
          </a:xfrm>
        </p:grpSpPr>
        <p:pic>
          <p:nvPicPr>
            <p:cNvPr id="3" name="yt_image_11295" descr="{&quot;rangeId&quot;:0,&quot;⚘_2&quot;:1}">
              <a:extLst>
                <a:ext uri="">
                  <a16:creationId xmlns="" xmlns:mc="http://schemas.openxmlformats.org/markup-compatibility/2006" xmlns:a14="http://schemas.microsoft.com/office/drawing/2010/main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2503045" cy="25447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297" name="yt_shape_11297" descr="{&quot;rangeId&quot;:0,&quot;IgnoreLineSpacing&quot;:1}"/>
            <p:cNvSpPr txBox="1"/>
            <p:nvPr/>
          </p:nvSpPr>
          <p:spPr>
            <a:xfrm>
              <a:off x="108775" y="2580762"/>
              <a:ext cx="2314736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10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9" name="yt_shape_11299"/>
          <p:cNvSpPr txBox="1"/>
          <p:nvPr/>
        </p:nvSpPr>
        <p:spPr>
          <a:xfrm>
            <a:off x="540000" y="510989"/>
            <a:ext cx="3417602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yt_shape_11300"/>
              <p:cNvSpPr txBox="1"/>
              <p:nvPr/>
            </p:nvSpPr>
            <p:spPr>
              <a:xfrm>
                <a:off x="540119" y="1124840"/>
                <a:ext cx="11032346" cy="6140784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证明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：（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由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可知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AD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∥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BF</a:t>
                </a:r>
                <a:r>
                  <a:rPr lang="zh-CN" altLang="zh-CN" sz="3600" b="1" i="0" u="none" spc="150" smtClean="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  <a:sym typeface="_⨹_1_4e519"/>
                  </a:rPr>
                  <a:t>且</a:t>
                </a:r>
                <a:r>
                  <a:rPr lang="en-US" altLang="zh-CN" sz="3600" b="1" i="1" u="none" spc="150" smtClean="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AD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BF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∵∠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60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∴∠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DAE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120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∵∠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AFB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90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点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为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AB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的中点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-10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 spc="-1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EF</a:t>
                </a:r>
                <a:r>
                  <a:rPr lang="zh-CN" altLang="zh-CN" sz="3600" b="1" i="0" u="none" spc="-10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 spc="-10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 spc="-10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0" spc="-10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500" b="1" i="1" spc="-100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1" u="none" spc="-1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AB</a:t>
                </a:r>
                <a:r>
                  <a:rPr lang="zh-CN" altLang="zh-CN" sz="3600" b="1" i="0" u="none" spc="-10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 spc="-1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BE</a:t>
                </a:r>
                <a:r>
                  <a:rPr lang="zh-CN" altLang="zh-CN" sz="3600" b="1" i="0" u="none" spc="-10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0" u="none" spc="-10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0" u="none" spc="-100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u="none" spc="-1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BEF</a:t>
                </a:r>
                <a:r>
                  <a:rPr lang="zh-CN" altLang="zh-CN" sz="3600" b="1" i="0" u="none" spc="-10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  <a:sym typeface="_⨹_5_77736"/>
                  </a:rPr>
                  <a:t>是</a:t>
                </a:r>
                <a:r>
                  <a:rPr lang="zh-CN" altLang="zh-CN" sz="3600" b="1" i="0" u="none" spc="-100" smtClean="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  <a:sym typeface="_⨹_5_77736"/>
                  </a:rPr>
                  <a:t>等边三角</a:t>
                </a:r>
                <a:r>
                  <a:rPr lang="zh-CN" altLang="zh-CN" sz="3600" b="1" i="0" u="none" spc="150" smtClean="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形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∴∠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FEB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60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BF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BE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AE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AD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∴∠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AED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𝟏𝟖𝟎</m:t>
                        </m:r>
                        <m:r>
                          <m:rPr>
                            <m:nor/>
                          </m:rPr>
                          <a:rPr lang="en-US" altLang="zh-CN" sz="3600" b="1" i="0" spc="150">
                            <a:solidFill>
                              <a:srgbClr val="FF0000"/>
                            </a:solidFill>
                            <a:effectLst/>
                            <a:latin typeface="Times New Roman" panose="02040503050406030204" pitchFamily="72" charset="0"/>
                            <a:ea typeface="宋体" panose="02040503050406030204" pitchFamily="72" charset="0"/>
                          </a:rPr>
                          <m:t>°</m:t>
                        </m:r>
                        <m:r>
                          <a:rPr lang="en-US" altLang="zh-CN" sz="3600" b="1" i="1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−</m:t>
                        </m:r>
                        <m:r>
                          <a:rPr lang="en-US" altLang="zh-CN" sz="3600" b="1" i="0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∠</m:t>
                        </m:r>
                        <m:r>
                          <a:rPr lang="en-US" altLang="zh-CN" sz="3600" b="1" i="1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𝑫𝑨𝑬</m:t>
                        </m:r>
                      </m:num>
                      <m:den>
                        <m:r>
                          <a:rPr lang="en-US" altLang="zh-CN" sz="3600" b="1" i="0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500" b="1" i="1" spc="150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30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∴∠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DEF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180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－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BEF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－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AED</a:t>
                </a:r>
                <a:r>
                  <a:rPr lang="zh-CN" altLang="zh-CN" sz="3600" b="1" i="0" u="none" spc="150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  <a:sym typeface="_⨹_1_745dd"/>
                  </a:rPr>
                  <a:t>＝</a:t>
                </a:r>
                <a:r>
                  <a:rPr lang="en-US" altLang="zh-CN" sz="3600" b="1" i="0" u="none" spc="150" smtClean="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90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FE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⊥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DE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</a:p>
            </p:txBody>
          </p:sp>
        </mc:Choice>
        <mc:Fallback xmlns="">
          <p:sp>
            <p:nvSpPr>
              <p:cNvPr id="4" name="yt_shape_1130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1124840"/>
                <a:ext cx="11032346" cy="6140784"/>
              </a:xfrm>
              <a:prstGeom prst="rect">
                <a:avLst/>
              </a:prstGeom>
              <a:blipFill>
                <a:blip r:embed="rId2"/>
                <a:stretch>
                  <a:fillRect l="-2543" t="-26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302" name="yt_shape_11302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9069420" y="1844890"/>
            <a:ext cx="2503045" cy="3134760"/>
            <a:chOff x="0" y="0"/>
            <a:chExt cx="2503045" cy="3134760"/>
          </a:xfrm>
        </p:grpSpPr>
        <p:pic>
          <p:nvPicPr>
            <p:cNvPr id="5" name="yt_image_11302" descr="{&quot;rangeId&quot;:0,&quot;⚘_2&quot;:1}">
              <a:extLst>
                <a:ext uri="">
                  <a16:creationId xmlns="" xmlns:mc="http://schemas.openxmlformats.org/markup-compatibility/2006" xmlns:a14="http://schemas.microsoft.com/office/drawing/2010/main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2503045" cy="25447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304" name="yt_shape_11304" descr="{&quot;rangeId&quot;:0,&quot;IgnoreLineSpacing&quot;:1}"/>
            <p:cNvSpPr txBox="1"/>
            <p:nvPr/>
          </p:nvSpPr>
          <p:spPr>
            <a:xfrm>
              <a:off x="108775" y="2580762"/>
              <a:ext cx="2314736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10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07" name="yt_shape_11307"/>
          <p:cNvSpPr txBox="1"/>
          <p:nvPr/>
        </p:nvSpPr>
        <p:spPr>
          <a:xfrm>
            <a:off x="540119" y="620805"/>
            <a:ext cx="3801810" cy="507831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300" b="0" i="0" u="none" spc="28821">
                <a:solidFill>
                  <a:srgbClr val="1EE3CF"/>
                </a:solidFill>
                <a:effectLst/>
                <a:latin typeface="Times New Roman" pitchFamily="33"/>
                <a:ea typeface="宋体" pitchFamily="33"/>
              </a:rPr>
              <a:t> </a:t>
            </a:r>
          </a:p>
        </p:txBody>
      </p:sp>
      <p:pic>
        <p:nvPicPr>
          <p:cNvPr id="11306" name="yt_image_11306" title="H_40.12496">
            <a:extLst>
              <a:ext uri="">
                <a16:creationId xmlns="" xmlns:a14="http://schemas.microsoft.com/office/drawing/2010/main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8734" y="641459"/>
            <a:ext cx="3764257" cy="509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309" name="yt_shape_11309"/>
          <p:cNvSpPr txBox="1"/>
          <p:nvPr/>
        </p:nvSpPr>
        <p:spPr>
          <a:xfrm>
            <a:off x="3548027" y="1201717"/>
            <a:ext cx="5095947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C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C00000"/>
                </a:solidFill>
                <a:effectLst/>
                <a:latin typeface="Times New Roman" pitchFamily="36"/>
                <a:ea typeface="楷体" pitchFamily="36"/>
              </a:rPr>
              <a:t>敢于挑战</a:t>
            </a:r>
            <a:r>
              <a:rPr lang="zh-CN" altLang="zh-CN" sz="3600" b="1" i="0" u="none">
                <a:solidFill>
                  <a:srgbClr val="C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C00000"/>
                </a:solidFill>
                <a:effectLst/>
                <a:latin typeface="Times New Roman" pitchFamily="36"/>
                <a:ea typeface="楷体" pitchFamily="36"/>
              </a:rPr>
              <a:t>突破自我</a:t>
            </a:r>
            <a:r>
              <a:rPr lang="zh-CN" altLang="zh-CN" sz="3600" b="1" i="0" u="none">
                <a:solidFill>
                  <a:srgbClr val="C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sp>
        <p:nvSpPr>
          <p:cNvPr id="5" name="yt_shape_11310"/>
          <p:cNvSpPr txBox="1"/>
          <p:nvPr/>
        </p:nvSpPr>
        <p:spPr>
          <a:xfrm>
            <a:off x="540119" y="1800291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11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广西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×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7_abdf2"/>
              </a:rPr>
              <a:t>的正方形网格</a:t>
            </a:r>
            <a:r>
              <a:rPr lang="zh-CN" altLang="zh-CN" sz="36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7_abdf2"/>
              </a:rPr>
              <a:t>中</a:t>
            </a:r>
            <a:r>
              <a:rPr lang="zh-CN" altLang="zh-CN" sz="36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两个格点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称四个顶点都是格点的矩形为格点矩形</a:t>
            </a:r>
            <a:r>
              <a:rPr lang="zh-CN" altLang="zh-CN" sz="3600" b="1" i="0" u="none" spc="-100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1d929"/>
              </a:rPr>
              <a:t>，</a:t>
            </a:r>
            <a:r>
              <a:rPr lang="zh-CN" altLang="zh-CN" sz="36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在此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图中以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3_55f15"/>
              </a:rPr>
              <a:t>为顶点的格点矩形共</a:t>
            </a:r>
            <a:r>
              <a:rPr lang="zh-CN" altLang="zh-CN" sz="36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3_55f15"/>
              </a:rPr>
              <a:t>可以</a:t>
            </a:r>
            <a:endParaRPr lang="en-US" altLang="zh-CN" sz="3600" b="1" i="0" u="none" spc="-100" smtClean="0">
              <a:solidFill>
                <a:srgbClr val="000000"/>
              </a:solidFill>
              <a:effectLst/>
              <a:latin typeface="Times New Roman" pitchFamily="36"/>
              <a:ea typeface="宋体" pitchFamily="36"/>
              <a:sym typeface="_⨹_13_55f15"/>
            </a:endParaRP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3_55f15"/>
              </a:rPr>
              <a:t>画出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endParaRPr lang="en-US" altLang="zh-CN" sz="3600" b="1" i="0" u="none" smtClean="0">
              <a:solidFill>
                <a:srgbClr val="000000"/>
              </a:solidFill>
              <a:effectLst/>
              <a:latin typeface="宋体" pitchFamily="36"/>
              <a:ea typeface="宋体" pitchFamily="36"/>
            </a:endParaRP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个	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个	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个	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个</a:t>
            </a:r>
          </a:p>
        </p:txBody>
      </p:sp>
      <p:grpSp>
        <p:nvGrpSpPr>
          <p:cNvPr id="6" name="yt_shape_11311" title="H_231.831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8670987" y="3140980"/>
            <a:ext cx="3257418" cy="2944260"/>
            <a:chOff x="0" y="0"/>
            <a:chExt cx="3257418" cy="2944260"/>
          </a:xfrm>
        </p:grpSpPr>
        <p:pic>
          <p:nvPicPr>
            <p:cNvPr id="7" name="yt_image_11311">
              <a:extLst>
                <a:ext uri="">
                  <a16:creationId xmlns="" xmlns:a14="http://schemas.microsoft.com/office/drawing/2010/main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2658037" cy="23542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yt_shape_11313" descr="{&quot;rangeId&quot;:0,&quot;IgnoreLineSpacing&quot;:1}"/>
            <p:cNvSpPr txBox="1"/>
            <p:nvPr/>
          </p:nvSpPr>
          <p:spPr>
            <a:xfrm>
              <a:off x="41601" y="2390262"/>
              <a:ext cx="3215817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11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  <a:r>
                <a:rPr lang="zh-CN" altLang="zh-CN" sz="3600" b="1" i="1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　　</a:t>
              </a:r>
            </a:p>
          </p:txBody>
        </p:sp>
      </p:grpSp>
      <p:sp>
        <p:nvSpPr>
          <p:cNvPr id="9" name="文本框 8">
            <a:extLst>
              <a:ext uri="{FF2B5EF4-FFF2-40B4-BE49-F238E27FC236}">
                <a16:creationId xmlns:a16="http://schemas.microsoft.com/office/drawing/2014/main" id="{5C4CBB8A-8FDA-4988-7283-6BAB168976F9}"/>
              </a:ext>
            </a:extLst>
          </p:cNvPr>
          <p:cNvSpPr txBox="1"/>
          <p:nvPr/>
        </p:nvSpPr>
        <p:spPr>
          <a:xfrm>
            <a:off x="2273484" y="3434793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D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15" name="yt_shape_11315"/>
          <p:cNvSpPr txBox="1"/>
          <p:nvPr/>
        </p:nvSpPr>
        <p:spPr>
          <a:xfrm>
            <a:off x="540119" y="638168"/>
            <a:ext cx="11492915" cy="332398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12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在矩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cm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40e89,isEnd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cm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处开始沿折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线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→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→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→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以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cm/s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c10ca,isEnd"/>
              </a:rPr>
              <a:t>的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速度移动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Q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处开始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边以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cm/s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5e319,isEnd"/>
              </a:rPr>
              <a:t>的速度移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动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如果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Q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同时从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出发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6_f7b31,isEnd"/>
              </a:rPr>
              <a:t>其中一个点到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达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处时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另外一个点也随之停止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设移动的时间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105d2,isEnd"/>
              </a:rPr>
              <a:t>为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t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当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t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</a:t>
            </a:r>
            <a:r>
              <a:rPr sz="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s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时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APQ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为矩形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grpSp>
        <p:nvGrpSpPr>
          <p:cNvPr id="11316" name="yt_shape_11316" title="H_133.4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460380" y="3981285"/>
            <a:ext cx="3404591" cy="2255910"/>
            <a:chOff x="0" y="0"/>
            <a:chExt cx="2557920" cy="1694898"/>
          </a:xfrm>
        </p:grpSpPr>
        <p:pic>
          <p:nvPicPr>
            <p:cNvPr id="2" name="yt_image_11316">
              <a:extLst>
                <a:ext uri="">
                  <a16:creationId xmlns="" xmlns:a14="http://schemas.microsoft.com/office/drawing/2010/main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557920" cy="11049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318" name="yt_shape_11318" descr="{&quot;rangeId&quot;:0,&quot;IgnoreLineSpacing&quot;:1}"/>
            <p:cNvSpPr txBox="1"/>
            <p:nvPr/>
          </p:nvSpPr>
          <p:spPr>
            <a:xfrm>
              <a:off x="136213" y="1140900"/>
              <a:ext cx="2314736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12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20DE9553-E4E3-AF31-4AB0-065C9127CD56}"/>
              </a:ext>
            </a:extLst>
          </p:cNvPr>
          <p:cNvSpPr txBox="1"/>
          <p:nvPr/>
        </p:nvSpPr>
        <p:spPr>
          <a:xfrm>
            <a:off x="2682133" y="3334562"/>
            <a:ext cx="8674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4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20" name="yt_shape_11320"/>
          <p:cNvSpPr txBox="1"/>
          <p:nvPr/>
        </p:nvSpPr>
        <p:spPr>
          <a:xfrm>
            <a:off x="540120" y="692810"/>
            <a:ext cx="11244276" cy="276998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13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已知矩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和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当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5_7e4dc"/>
              </a:rPr>
              <a:t>上任一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5_7e4dc"/>
              </a:rPr>
              <a:t>位置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所示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时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易证得结论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PA</a:t>
            </a:r>
            <a:r>
              <a:rPr lang="en-US" altLang="zh-CN" sz="3000" b="1" i="0" u="none" baseline="30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PC</a:t>
            </a:r>
            <a:r>
              <a:rPr lang="en-US" altLang="zh-CN" sz="3000" b="1" i="0" u="none" baseline="30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PB</a:t>
            </a:r>
            <a:r>
              <a:rPr lang="en-US" altLang="zh-CN" sz="3000" b="1" i="0" u="none" baseline="30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000" b="1" i="0" u="none" spc="375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9c95f"/>
              </a:rPr>
              <a:t>＋</a:t>
            </a:r>
            <a:r>
              <a:rPr lang="en-US" altLang="zh-CN" sz="3000" b="1" i="1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PD</a:t>
            </a:r>
            <a:r>
              <a:rPr lang="en-US" altLang="zh-CN" sz="3000" b="1" i="0" u="none" baseline="300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请你探究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当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分别在图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图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中的位置时</a:t>
            </a:r>
            <a:r>
              <a:rPr lang="zh-CN" altLang="zh-CN" sz="3000" b="1" i="0" u="none" spc="375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e0d05"/>
              </a:rPr>
              <a:t>，</a:t>
            </a:r>
            <a:r>
              <a:rPr lang="en-US" altLang="zh-CN" sz="3000" b="1" i="1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PA</a:t>
            </a:r>
            <a:r>
              <a:rPr lang="en-US" altLang="zh-CN" sz="3000" b="1" i="0" u="none" baseline="300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PB</a:t>
            </a:r>
            <a:r>
              <a:rPr lang="en-US" altLang="zh-CN" sz="3000" b="1" i="0" u="none" baseline="30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PC</a:t>
            </a:r>
            <a:r>
              <a:rPr lang="en-US" altLang="zh-CN" sz="3000" b="1" i="0" u="none" baseline="30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和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PD</a:t>
            </a:r>
            <a:r>
              <a:rPr lang="en-US" altLang="zh-CN" sz="3000" b="1" i="0" u="none" baseline="30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又有怎样的数量关系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？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5fdfd"/>
              </a:rPr>
              <a:t>请你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5fdfd"/>
              </a:rPr>
              <a:t>写出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对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上述两种情况的探究结论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并证明你的结论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pic>
        <p:nvPicPr>
          <p:cNvPr id="3" name="yt_image_11321">
            <a:extLst>
              <a:ext uri="">
                <a16:creationId xmlns="" xmlns:a14="http://schemas.microsoft.com/office/drawing/2010/main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24260" y="2564940"/>
            <a:ext cx="1995950" cy="2109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yt_shape_11325"/>
          <p:cNvSpPr txBox="1"/>
          <p:nvPr/>
        </p:nvSpPr>
        <p:spPr>
          <a:xfrm>
            <a:off x="540000" y="4751720"/>
            <a:ext cx="8569654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答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对图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的探究结论为</a:t>
            </a:r>
            <a:r>
              <a:rPr lang="zh-CN" altLang="zh-CN" sz="3000" b="1" i="1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W:0.00503937,H:43.2"/>
              </a:rPr>
              <a:t> </a:t>
            </a:r>
            <a:r>
              <a:rPr lang="zh-CN" altLang="zh-CN" sz="3000" b="1" i="1" u="sng">
                <a:solidFill>
                  <a:srgbClr val="FEFEFE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sym typeface="W:252.88,H:43.2"/>
              </a:rPr>
              <a:t>　　　　　　　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；</a:t>
            </a:r>
          </a:p>
        </p:txBody>
      </p:sp>
      <p:sp>
        <p:nvSpPr>
          <p:cNvPr id="5" name="yt_shape_11326"/>
          <p:cNvSpPr txBox="1"/>
          <p:nvPr/>
        </p:nvSpPr>
        <p:spPr>
          <a:xfrm>
            <a:off x="540000" y="5356506"/>
            <a:ext cx="7412286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对图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的探究结论为</a:t>
            </a:r>
            <a:r>
              <a:rPr lang="zh-CN" altLang="zh-CN" sz="3000" b="1" i="1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W:0.00503937,H:43.2"/>
              </a:rPr>
              <a:t> </a:t>
            </a:r>
            <a:r>
              <a:rPr lang="zh-CN" altLang="zh-CN" sz="3000" b="1" i="1" u="sng">
                <a:solidFill>
                  <a:srgbClr val="FEFEFE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sym typeface="W:252.88,H:43.2"/>
              </a:rPr>
              <a:t>　　　　　　　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pic>
        <p:nvPicPr>
          <p:cNvPr id="6" name="yt_shape_1731372922781">
            <a:extLst>
              <a:ext uri="{FF2B5EF4-FFF2-40B4-BE49-F238E27FC236}">
                <a16:creationId xmlns:a16="http://schemas.microsoft.com/office/drawing/2014/main" id="{26698F71-11C6-B0AF-8C99-6ED54BAD26A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3151" y="3098831"/>
            <a:ext cx="1571817" cy="1373432"/>
          </a:xfrm>
          <a:prstGeom prst="rect">
            <a:avLst/>
          </a:prstGeom>
        </p:spPr>
      </p:pic>
      <p:pic>
        <p:nvPicPr>
          <p:cNvPr id="7" name="yt_shape_1731372922810">
            <a:extLst>
              <a:ext uri="{FF2B5EF4-FFF2-40B4-BE49-F238E27FC236}">
                <a16:creationId xmlns:a16="http://schemas.microsoft.com/office/drawing/2014/main" id="{C987C093-3A8A-97A2-0F74-C15516CDD03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4697" y="3193296"/>
            <a:ext cx="1836927" cy="1342857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28" name="yt_shape_11328"/>
          <p:cNvSpPr txBox="1"/>
          <p:nvPr/>
        </p:nvSpPr>
        <p:spPr>
          <a:xfrm>
            <a:off x="540118" y="548800"/>
            <a:ext cx="10884251" cy="56163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结论均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PA</a:t>
            </a:r>
            <a:r>
              <a:rPr lang="en-US" altLang="zh-CN" sz="3600" b="1" i="0" u="none" baseline="300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PC</a:t>
            </a:r>
            <a:r>
              <a:rPr lang="en-US" altLang="zh-CN" sz="3600" b="1" i="0" u="none" baseline="300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PB</a:t>
            </a:r>
            <a:r>
              <a:rPr lang="en-US" altLang="zh-CN" sz="3600" b="1" i="0" u="none" baseline="300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PD</a:t>
            </a:r>
            <a:r>
              <a:rPr lang="en-US" altLang="zh-CN" sz="3600" b="1" i="0" u="none" baseline="300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  <a:sym typeface="_⨹_3_a0786"/>
              </a:rPr>
              <a:t>证明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  <a:sym typeface="_⨹_3_a0786"/>
              </a:rPr>
              <a:t>如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下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如答案图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过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点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作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交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于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  <a:sym typeface="_⨹_1_6cc84"/>
              </a:rPr>
              <a:t>点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/>
            </a:r>
            <a:b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</a:b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交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于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点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ABN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和四边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NCD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均为矩形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根据图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中的结论可得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在矩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ABN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中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有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PA</a:t>
            </a:r>
            <a:r>
              <a:rPr lang="en-US" altLang="zh-CN" sz="3600" b="1" i="0" u="none" baseline="300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PN</a:t>
            </a:r>
            <a:r>
              <a:rPr lang="en-US" altLang="zh-CN" sz="3600" b="1" i="0" u="none" baseline="300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PB</a:t>
            </a:r>
            <a:r>
              <a:rPr lang="en-US" altLang="zh-CN" sz="3600" b="1" i="0" u="none" baseline="300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PM</a:t>
            </a:r>
            <a:r>
              <a:rPr lang="en-US" altLang="zh-CN" sz="3600" b="1" i="0" u="none" baseline="300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在矩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NCD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中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有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PC</a:t>
            </a:r>
            <a:r>
              <a:rPr lang="en-US" altLang="zh-CN" sz="3600" b="1" i="0" u="none" baseline="300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PM</a:t>
            </a:r>
            <a:r>
              <a:rPr lang="en-US" altLang="zh-CN" sz="3600" b="1" i="0" u="none" baseline="300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PD</a:t>
            </a:r>
            <a:r>
              <a:rPr lang="en-US" altLang="zh-CN" sz="3600" b="1" i="0" u="none" baseline="300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PN</a:t>
            </a:r>
            <a:r>
              <a:rPr lang="en-US" altLang="zh-CN" sz="3600" b="1" i="0" u="none" baseline="300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两式相加得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PA</a:t>
            </a:r>
            <a:r>
              <a:rPr lang="en-US" altLang="zh-CN" sz="3600" b="1" i="0" u="none" baseline="300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PN</a:t>
            </a:r>
            <a:r>
              <a:rPr lang="en-US" altLang="zh-CN" sz="3600" b="1" i="0" u="none" baseline="300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PC</a:t>
            </a:r>
            <a:r>
              <a:rPr lang="en-US" altLang="zh-CN" sz="3600" b="1" i="0" u="none" baseline="300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PM</a:t>
            </a:r>
            <a:r>
              <a:rPr lang="en-US" altLang="zh-CN" sz="3600" b="1" i="0" u="none" baseline="300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PB</a:t>
            </a:r>
            <a:r>
              <a:rPr lang="en-US" altLang="zh-CN" sz="3600" b="1" i="0" u="none" baseline="300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PM</a:t>
            </a:r>
            <a:r>
              <a:rPr lang="en-US" altLang="zh-CN" sz="3600" b="1" i="0" u="none" baseline="300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PD</a:t>
            </a:r>
            <a:r>
              <a:rPr lang="en-US" altLang="zh-CN" sz="3600" b="1" i="0" u="none" baseline="300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375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  <a:sym typeface="_⨹_1_44a68"/>
              </a:rPr>
              <a:t>＋</a:t>
            </a:r>
            <a:r>
              <a:rPr lang="en-US" altLang="zh-CN" sz="3600" b="1" i="1" u="none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PN</a:t>
            </a:r>
            <a:r>
              <a:rPr lang="en-US" altLang="zh-CN" sz="3600" b="1" i="0" u="none" baseline="30000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PA</a:t>
            </a:r>
            <a:r>
              <a:rPr lang="en-US" altLang="zh-CN" sz="3600" b="1" i="0" u="none" baseline="300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PC</a:t>
            </a:r>
            <a:r>
              <a:rPr lang="en-US" altLang="zh-CN" sz="3600" b="1" i="0" u="none" baseline="300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PB</a:t>
            </a:r>
            <a:r>
              <a:rPr lang="en-US" altLang="zh-CN" sz="3600" b="1" i="0" u="none" baseline="300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PD</a:t>
            </a:r>
            <a:r>
              <a:rPr lang="en-US" altLang="zh-CN" sz="3600" b="1" i="0" u="none" baseline="300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endParaRPr lang="en-US" altLang="zh-CN" sz="3600" b="1" i="0" u="none">
              <a:solidFill>
                <a:srgbClr val="FF0000"/>
              </a:solidFill>
              <a:effectLst/>
              <a:latin typeface="宋体" pitchFamily="36"/>
              <a:ea typeface="宋体" pitchFamily="36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AE0AB0DE-D589-8823-A182-6206AC8E51A6}"/>
              </a:ext>
            </a:extLst>
          </p:cNvPr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0235" y="1695925"/>
            <a:ext cx="2076228" cy="161484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152430" y="3310768"/>
            <a:ext cx="27318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hangingPunct="0"/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（</a:t>
            </a:r>
            <a:r>
              <a:rPr lang="zh-CN" altLang="zh-CN" sz="3600" b="1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答案图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3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3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3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3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3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3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3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3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3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3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3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3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3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3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32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32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28" grpId="0" build="allAtOnce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t_shape_2">
            <a:extLst>
              <a:ext uri="{FF2B5EF4-FFF2-40B4-BE49-F238E27FC236}">
                <a16:creationId xmlns:a16="http://schemas.microsoft.com/office/drawing/2014/main" id="{E9002D9B-04D4-9A13-6D46-2F7AF29F96B1}"/>
              </a:ext>
            </a:extLst>
          </p:cNvPr>
          <p:cNvSpPr txBox="1"/>
          <p:nvPr/>
        </p:nvSpPr>
        <p:spPr>
          <a:xfrm>
            <a:off x="540119" y="764815"/>
            <a:ext cx="10524225" cy="5112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pPr lvl="0" hangingPunct="0"/>
            <a:r>
              <a:rPr lang="zh-CN" altLang="zh-CN" sz="3600" b="1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如答案图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，</a:t>
            </a:r>
            <a:r>
              <a:rPr lang="zh-CN" altLang="zh-CN" sz="3600" b="1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过</a:t>
            </a:r>
            <a:r>
              <a:rPr lang="zh-CN" altLang="zh-CN" sz="3600" b="1" spc="375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点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P</a:t>
            </a:r>
            <a:r>
              <a:rPr lang="zh-CN" altLang="zh-CN" sz="3600" b="1" spc="375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作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M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N</a:t>
            </a:r>
            <a:r>
              <a:rPr lang="en-US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，</a:t>
            </a:r>
            <a:r>
              <a:rPr lang="zh-CN" altLang="zh-CN" sz="3600" b="1" spc="375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交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>
                <a:solidFill>
                  <a:srgbClr val="FF0000"/>
                </a:solidFill>
                <a:latin typeface="Times New Roman" pitchFamily="36"/>
                <a:ea typeface="黑体" pitchFamily="36"/>
                <a:sym typeface="_⨹_2_6fbbf"/>
              </a:rPr>
              <a:t>的延</a:t>
            </a:r>
            <a:r>
              <a:rPr lang="zh-CN" altLang="zh-CN" sz="3600" b="1">
                <a:solidFill>
                  <a:srgbClr val="FF0000"/>
                </a:solidFill>
                <a:latin typeface="Times New Roman" pitchFamily="36"/>
                <a:ea typeface="黑体" pitchFamily="36"/>
              </a:rPr>
              <a:t/>
            </a:r>
            <a:br>
              <a:rPr lang="zh-CN" altLang="zh-CN" sz="3600" b="1">
                <a:solidFill>
                  <a:srgbClr val="FF0000"/>
                </a:solidFill>
                <a:latin typeface="Times New Roman" pitchFamily="36"/>
                <a:ea typeface="黑体" pitchFamily="36"/>
              </a:rPr>
            </a:br>
            <a:r>
              <a:rPr lang="zh-CN" altLang="zh-CN" sz="3600" b="1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长线于</a:t>
            </a:r>
            <a:r>
              <a:rPr lang="zh-CN" altLang="zh-CN" sz="3600" b="1" spc="375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点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M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，</a:t>
            </a:r>
            <a:r>
              <a:rPr lang="zh-CN" altLang="zh-CN" sz="3600" b="1" spc="375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交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的延长线于</a:t>
            </a:r>
            <a:r>
              <a:rPr lang="zh-CN" altLang="zh-CN" sz="3600" b="1" spc="375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点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N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，</a:t>
            </a:r>
          </a:p>
          <a:p>
            <a:pPr lvl="0" hangingPunct="0"/>
            <a:r>
              <a:rPr lang="en-US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∴</a:t>
            </a:r>
            <a:r>
              <a:rPr lang="zh-CN" altLang="zh-CN" sz="3600" b="1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四边</a:t>
            </a:r>
            <a:r>
              <a:rPr lang="zh-CN" altLang="zh-CN" sz="3600" b="1" spc="375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BCN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M</a:t>
            </a:r>
            <a:r>
              <a:rPr lang="zh-CN" altLang="zh-CN" sz="3600" b="1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和四边</a:t>
            </a:r>
            <a:r>
              <a:rPr lang="zh-CN" altLang="zh-CN" sz="3600" b="1" spc="375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ADN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M</a:t>
            </a:r>
            <a:r>
              <a:rPr lang="zh-CN" altLang="zh-CN" sz="3600" b="1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均为矩形</a:t>
            </a:r>
            <a:r>
              <a:rPr lang="en-US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.</a:t>
            </a:r>
          </a:p>
          <a:p>
            <a:pPr lvl="0" hangingPunct="0"/>
            <a:r>
              <a:rPr lang="zh-CN" altLang="zh-CN" sz="3600" b="1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根据图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中的结论可得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，</a:t>
            </a:r>
          </a:p>
          <a:p>
            <a:pPr lvl="0" hangingPunct="0"/>
            <a:r>
              <a:rPr lang="zh-CN" altLang="zh-CN" sz="3600" b="1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在矩</a:t>
            </a:r>
            <a:r>
              <a:rPr lang="zh-CN" altLang="zh-CN" sz="3600" b="1" spc="375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BCN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M</a:t>
            </a:r>
            <a:r>
              <a:rPr lang="zh-CN" altLang="zh-CN" sz="3600" b="1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中</a:t>
            </a:r>
            <a:r>
              <a:rPr lang="zh-CN" altLang="zh-CN" sz="3600" b="1" spc="375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有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PC</a:t>
            </a:r>
            <a:r>
              <a:rPr lang="en-US" altLang="zh-CN" sz="3600" b="1" baseline="30000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PM</a:t>
            </a:r>
            <a:r>
              <a:rPr lang="en-US" altLang="zh-CN" sz="3600" b="1" baseline="30000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PB</a:t>
            </a:r>
            <a:r>
              <a:rPr lang="en-US" altLang="zh-CN" sz="3600" b="1" baseline="30000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PN</a:t>
            </a:r>
            <a:r>
              <a:rPr lang="en-US" altLang="zh-CN" sz="3600" b="1" baseline="30000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，</a:t>
            </a:r>
          </a:p>
          <a:p>
            <a:pPr lvl="0" hangingPunct="0"/>
            <a:r>
              <a:rPr lang="zh-CN" altLang="zh-CN" sz="3600" b="1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在矩</a:t>
            </a:r>
            <a:r>
              <a:rPr lang="zh-CN" altLang="zh-CN" sz="3600" b="1" spc="375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ADN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M</a:t>
            </a:r>
            <a:r>
              <a:rPr lang="zh-CN" altLang="zh-CN" sz="3600" b="1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中</a:t>
            </a:r>
            <a:r>
              <a:rPr lang="zh-CN" altLang="zh-CN" sz="3600" b="1" spc="375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有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PA</a:t>
            </a:r>
            <a:r>
              <a:rPr lang="en-US" altLang="zh-CN" sz="3600" b="1" baseline="30000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PN</a:t>
            </a:r>
            <a:r>
              <a:rPr lang="en-US" altLang="zh-CN" sz="3600" b="1" baseline="30000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PD</a:t>
            </a:r>
            <a:r>
              <a:rPr lang="en-US" altLang="zh-CN" sz="3600" b="1" baseline="30000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PM</a:t>
            </a:r>
            <a:r>
              <a:rPr lang="en-US" altLang="zh-CN" sz="3600" b="1" baseline="30000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，</a:t>
            </a:r>
          </a:p>
          <a:p>
            <a:pPr lvl="0" hangingPunct="0"/>
            <a:r>
              <a:rPr lang="zh-CN" altLang="zh-CN" sz="3600" b="1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两式相加得</a:t>
            </a:r>
          </a:p>
          <a:p>
            <a:pPr lvl="0" hangingPunct="0"/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PA</a:t>
            </a:r>
            <a:r>
              <a:rPr lang="en-US" altLang="zh-CN" sz="3600" b="1" baseline="30000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PN</a:t>
            </a:r>
            <a:r>
              <a:rPr lang="en-US" altLang="zh-CN" sz="3600" b="1" baseline="30000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PC</a:t>
            </a:r>
            <a:r>
              <a:rPr lang="en-US" altLang="zh-CN" sz="3600" b="1" baseline="30000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PM</a:t>
            </a:r>
            <a:r>
              <a:rPr lang="en-US" altLang="zh-CN" sz="3600" b="1" baseline="30000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PD</a:t>
            </a:r>
            <a:r>
              <a:rPr lang="en-US" altLang="zh-CN" sz="3600" b="1" baseline="30000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PM</a:t>
            </a:r>
            <a:r>
              <a:rPr lang="en-US" altLang="zh-CN" sz="3600" b="1" baseline="30000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PB</a:t>
            </a:r>
            <a:r>
              <a:rPr lang="en-US" altLang="zh-CN" sz="3600" b="1" baseline="30000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spc="375" smtClean="0">
                <a:solidFill>
                  <a:srgbClr val="FF0000"/>
                </a:solidFill>
                <a:latin typeface="宋体" pitchFamily="36"/>
                <a:ea typeface="宋体" pitchFamily="36"/>
                <a:sym typeface="_⨹_1_d40e0"/>
              </a:rPr>
              <a:t>＋</a:t>
            </a:r>
            <a:r>
              <a:rPr lang="en-US" altLang="zh-CN" sz="3600" b="1" i="1" smtClean="0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PN</a:t>
            </a:r>
            <a:r>
              <a:rPr lang="en-US" altLang="zh-CN" sz="3600" b="1" baseline="30000" smtClean="0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，</a:t>
            </a:r>
          </a:p>
          <a:p>
            <a:pPr lvl="0" hangingPunct="0"/>
            <a:r>
              <a:rPr lang="en-US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PA</a:t>
            </a:r>
            <a:r>
              <a:rPr lang="en-US" altLang="zh-CN" sz="3600" b="1" baseline="30000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PC</a:t>
            </a:r>
            <a:r>
              <a:rPr lang="en-US" altLang="zh-CN" sz="3600" b="1" baseline="30000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PB</a:t>
            </a:r>
            <a:r>
              <a:rPr lang="en-US" altLang="zh-CN" sz="3600" b="1" baseline="30000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PD</a:t>
            </a:r>
            <a:r>
              <a:rPr lang="en-US" altLang="zh-CN" sz="3600" b="1" baseline="30000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smtClean="0">
                <a:solidFill>
                  <a:srgbClr val="FF0000"/>
                </a:solidFill>
                <a:latin typeface="宋体" pitchFamily="36"/>
                <a:ea typeface="宋体" pitchFamily="36"/>
              </a:rPr>
              <a:t>.</a:t>
            </a:r>
            <a:endParaRPr lang="en-US" altLang="zh-CN" sz="3600" b="1">
              <a:solidFill>
                <a:srgbClr val="FF0000"/>
              </a:solidFill>
              <a:latin typeface="宋体" pitchFamily="36"/>
              <a:ea typeface="宋体" pitchFamily="36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571A5654-1456-1F17-1920-B12C18177BF5}"/>
              </a:ext>
            </a:extLst>
          </p:cNvPr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5653" y="764815"/>
            <a:ext cx="2076228" cy="161484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247848" y="2420930"/>
            <a:ext cx="27318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hangingPunct="0"/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（</a:t>
            </a:r>
            <a:r>
              <a:rPr lang="zh-CN" altLang="zh-CN" sz="3600" b="1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答案图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）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46" name="yt_shape_11246"/>
          <p:cNvSpPr txBox="1"/>
          <p:nvPr/>
        </p:nvSpPr>
        <p:spPr>
          <a:xfrm>
            <a:off x="4393046" y="1269553"/>
            <a:ext cx="3288208" cy="477054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100" b="0" i="0" u="none" spc="24866">
                <a:solidFill>
                  <a:srgbClr val="1EE3CF"/>
                </a:solidFill>
                <a:effectLst/>
                <a:latin typeface="Times New Roman" pitchFamily="31"/>
                <a:ea typeface="宋体" pitchFamily="31"/>
              </a:rPr>
              <a:t> </a:t>
            </a:r>
          </a:p>
        </p:txBody>
      </p:sp>
      <p:pic>
        <p:nvPicPr>
          <p:cNvPr id="11245" name="yt_image_11245" title="H_37.75">
            <a:extLst>
              <a:ext uri="">
                <a16:creationId xmlns="" xmlns:a14="http://schemas.microsoft.com/office/drawing/2010/main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93046" y="1305288"/>
            <a:ext cx="3255632" cy="47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48" name="yt_shape_11248"/>
          <p:cNvSpPr txBox="1"/>
          <p:nvPr/>
        </p:nvSpPr>
        <p:spPr>
          <a:xfrm>
            <a:off x="540119" y="1835387"/>
            <a:ext cx="11492915" cy="318722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山东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6_682f9"/>
              </a:rPr>
              <a:t>下列说法不能判定四边形是矩形的是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有一个角为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的平行四边形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四个角都相等的四边形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对角线相等的平行四边形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对角线互相平分的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四边形</a:t>
            </a:r>
            <a:endParaRPr lang="zh-CN" altLang="zh-CN" sz="3600" b="1" i="0" u="none">
              <a:solidFill>
                <a:srgbClr val="000000"/>
              </a:solidFill>
              <a:effectLst/>
              <a:latin typeface="宋体" pitchFamily="36"/>
              <a:ea typeface="宋体" pitchFamily="36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FD252832-A371-4F43-C84C-3F0F28EC3292}"/>
              </a:ext>
            </a:extLst>
          </p:cNvPr>
          <p:cNvSpPr txBox="1"/>
          <p:nvPr/>
        </p:nvSpPr>
        <p:spPr>
          <a:xfrm>
            <a:off x="1367683" y="2337221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D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46" name="yt_shape_11246"/>
          <p:cNvSpPr txBox="1"/>
          <p:nvPr/>
        </p:nvSpPr>
        <p:spPr>
          <a:xfrm>
            <a:off x="4393046" y="540000"/>
            <a:ext cx="3288208" cy="477054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100" b="0" i="0" u="none" spc="24866">
                <a:solidFill>
                  <a:srgbClr val="1EE3CF"/>
                </a:solidFill>
                <a:effectLst/>
                <a:latin typeface="Times New Roman" pitchFamily="31"/>
                <a:ea typeface="宋体" pitchFamily="31"/>
              </a:rPr>
              <a:t> </a:t>
            </a:r>
          </a:p>
        </p:txBody>
      </p:sp>
      <p:sp>
        <p:nvSpPr>
          <p:cNvPr id="11248" name="yt_shape_11248"/>
          <p:cNvSpPr txBox="1"/>
          <p:nvPr/>
        </p:nvSpPr>
        <p:spPr>
          <a:xfrm>
            <a:off x="540119" y="1105834"/>
            <a:ext cx="11492915" cy="49859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48483"/>
              </a:rPr>
              <a:t>D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与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相交于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 spc="375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60522"/>
              </a:rPr>
              <a:t>＝</a:t>
            </a:r>
            <a:r>
              <a:rPr lang="en-US" altLang="zh-CN" sz="3600" b="1" i="1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那么添加下列一个条件后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仍不能判定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600" b="1" i="0" u="none" spc="375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f3648"/>
              </a:rPr>
              <a:t>形</a:t>
            </a:r>
            <a:r>
              <a:rPr lang="en-US" altLang="zh-CN" sz="3600" b="1" i="1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是矩形的是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2577BC38-7265-61EA-0FF3-1CF883A07FCF}"/>
              </a:ext>
            </a:extLst>
          </p:cNvPr>
          <p:cNvSpPr txBox="1"/>
          <p:nvPr/>
        </p:nvSpPr>
        <p:spPr>
          <a:xfrm>
            <a:off x="8688180" y="2132910"/>
            <a:ext cx="4848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B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7" name="yt_shape_11256"/>
          <p:cNvSpPr txBox="1"/>
          <p:nvPr/>
        </p:nvSpPr>
        <p:spPr>
          <a:xfrm>
            <a:off x="540000" y="2918261"/>
            <a:ext cx="5222584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15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	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15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</a:p>
        </p:txBody>
      </p:sp>
      <p:grpSp>
        <p:nvGrpSpPr>
          <p:cNvPr id="8" name="yt_shape_11253" title="H_198.20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7451880" y="2736085"/>
            <a:ext cx="2570895" cy="2517223"/>
            <a:chOff x="0" y="0"/>
            <a:chExt cx="2570895" cy="2517223"/>
          </a:xfrm>
        </p:grpSpPr>
        <p:pic>
          <p:nvPicPr>
            <p:cNvPr id="9" name="yt_image_11253">
              <a:extLst>
                <a:ext uri="">
                  <a16:creationId xmlns="" xmlns:a14="http://schemas.microsoft.com/office/drawing/2010/main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570895" cy="19272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yt_shape_11255" descr="{&quot;rangeId&quot;:0,&quot;IgnoreLineSpacing&quot;:1}"/>
            <p:cNvSpPr txBox="1"/>
            <p:nvPr/>
          </p:nvSpPr>
          <p:spPr>
            <a:xfrm>
              <a:off x="256975" y="1963225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2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  <p:sp>
        <p:nvSpPr>
          <p:cNvPr id="11" name="yt_shape_11257"/>
          <p:cNvSpPr txBox="1"/>
          <p:nvPr/>
        </p:nvSpPr>
        <p:spPr>
          <a:xfrm>
            <a:off x="540000" y="3523047"/>
            <a:ext cx="6171561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	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15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804256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58" name="yt_shape_11258"/>
          <p:cNvSpPr txBox="1"/>
          <p:nvPr/>
        </p:nvSpPr>
        <p:spPr>
          <a:xfrm>
            <a:off x="540119" y="837002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Rt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分别是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边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c1fc2"/>
              </a:rPr>
              <a:t>、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的中点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CED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dfc38"/>
              </a:rPr>
              <a:t>的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面积是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1262" name="yt_table_11262_skip" title="H_43.2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5297772"/>
              </p:ext>
            </p:extLst>
          </p:nvPr>
        </p:nvGraphicFramePr>
        <p:xfrm>
          <a:off x="540085" y="5112478"/>
          <a:ext cx="9559292" cy="548640"/>
        </p:xfrm>
        <a:graphic>
          <a:graphicData uri="http://schemas.openxmlformats.org/drawingml/2006/table">
            <a:tbl>
              <a:tblPr/>
              <a:tblGrid>
                <a:gridCol w="2457768">
                  <a:extLst>
                    <a:ext uri="{9D8B030D-6E8A-4147-A177-3AD203B41FA5}">
                      <a16:colId xmlns:a16="http://schemas.microsoft.com/office/drawing/2014/main" val="10124"/>
                    </a:ext>
                  </a:extLst>
                </a:gridCol>
                <a:gridCol w="2660968">
                  <a:extLst>
                    <a:ext uri="{9D8B030D-6E8A-4147-A177-3AD203B41FA5}">
                      <a16:colId xmlns:a16="http://schemas.microsoft.com/office/drawing/2014/main" val="10125"/>
                    </a:ext>
                  </a:extLst>
                </a:gridCol>
                <a:gridCol w="2686368">
                  <a:extLst>
                    <a:ext uri="{9D8B030D-6E8A-4147-A177-3AD203B41FA5}">
                      <a16:colId xmlns:a16="http://schemas.microsoft.com/office/drawing/2014/main" val="10126"/>
                    </a:ext>
                  </a:extLst>
                </a:gridCol>
                <a:gridCol w="1754188">
                  <a:extLst>
                    <a:ext uri="{9D8B030D-6E8A-4147-A177-3AD203B41FA5}">
                      <a16:colId xmlns:a16="http://schemas.microsoft.com/office/drawing/2014/main" val="1012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6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12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24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48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2"/>
                  </a:ext>
                </a:extLst>
              </a:tr>
            </a:tbl>
          </a:graphicData>
        </a:graphic>
      </p:graphicFrame>
      <p:grpSp>
        <p:nvGrpSpPr>
          <p:cNvPr id="11259" name="yt_shape_11259_skip" title="H_201.831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529794" y="2549783"/>
            <a:ext cx="3130652" cy="2563260"/>
            <a:chOff x="0" y="0"/>
            <a:chExt cx="3130652" cy="2563260"/>
          </a:xfrm>
        </p:grpSpPr>
        <p:pic>
          <p:nvPicPr>
            <p:cNvPr id="2" name="yt_image_11259">
              <a:extLst>
                <a:ext uri="">
                  <a16:creationId xmlns="" xmlns:mc="http://schemas.openxmlformats.org/markup-compatibility/2006" xmlns:a14="http://schemas.microsoft.com/office/drawing/2010/main" xmlns:p14="http://schemas.microsoft.com/office/powerpoint/2010/main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130652" cy="19732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261" name="yt_shape_11261" descr="{&quot;rangeId&quot;:0,&quot;IgnoreLineSpacing&quot;:1}"/>
            <p:cNvSpPr txBox="1"/>
            <p:nvPr/>
          </p:nvSpPr>
          <p:spPr>
            <a:xfrm>
              <a:off x="536853" y="2009262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3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2E48EDEA-F9FB-BF64-ACE7-0CE1CA75B144}"/>
              </a:ext>
            </a:extLst>
          </p:cNvPr>
          <p:cNvSpPr txBox="1"/>
          <p:nvPr/>
        </p:nvSpPr>
        <p:spPr>
          <a:xfrm>
            <a:off x="2744046" y="1887476"/>
            <a:ext cx="4848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B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" name="yt_shape_11264"/>
          <p:cNvSpPr txBox="1"/>
          <p:nvPr/>
        </p:nvSpPr>
        <p:spPr>
          <a:xfrm>
            <a:off x="540119" y="2018583"/>
            <a:ext cx="11492915" cy="198645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用长度分别相等的一种材料为对边做矩形窗框时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4fe6f,isEnd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工人师傅们常常测量窗框的对角线是否相等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eb329,isEnd"/>
              </a:rPr>
              <a:t>这样做的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数学依据是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                                                                               </a:t>
            </a:r>
            <a:r>
              <a:rPr sz="1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  <a:endParaRPr lang="en-US" altLang="zh-CN" sz="3600" b="1" i="0" u="none">
              <a:solidFill>
                <a:srgbClr val="000000"/>
              </a:solidFill>
              <a:effectLst/>
              <a:latin typeface="宋体" pitchFamily="36"/>
              <a:ea typeface="宋体" pitchFamily="36"/>
              <a:sym typeface=",isEnd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13DE2554-3782-D883-B4A2-25D23AA03C30}"/>
              </a:ext>
            </a:extLst>
          </p:cNvPr>
          <p:cNvSpPr txBox="1"/>
          <p:nvPr/>
        </p:nvSpPr>
        <p:spPr>
          <a:xfrm>
            <a:off x="3202833" y="3069057"/>
            <a:ext cx="7061898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对角线相等的平行四边形是矩形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" name="yt_shape_11264"/>
          <p:cNvSpPr txBox="1"/>
          <p:nvPr/>
        </p:nvSpPr>
        <p:spPr>
          <a:xfrm>
            <a:off x="540119" y="1124840"/>
            <a:ext cx="11492915" cy="332398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延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到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88b8d,isEnd"/>
              </a:rPr>
              <a:t>＝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请你添加一个条件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</a:t>
            </a:r>
            <a:r>
              <a:rPr sz="1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zh-CN" altLang="zh-CN" sz="3600" b="1" i="0" u="sng" spc="375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sym typeface="W:21.88,H:43.2"/>
              </a:rPr>
              <a:t/>
            </a:r>
            <a:br>
              <a:rPr lang="zh-CN" altLang="zh-CN" sz="3600" b="1" i="0" u="sng" spc="375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sym typeface="W:21.88,H:43.2"/>
              </a:rPr>
            </a:b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                                </a:t>
            </a:r>
            <a:r>
              <a:rPr sz="1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使四边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是矩形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E7392D16-2C94-A2DE-9181-0456681B7930}"/>
              </a:ext>
            </a:extLst>
          </p:cNvPr>
          <p:cNvSpPr txBox="1"/>
          <p:nvPr/>
        </p:nvSpPr>
        <p:spPr>
          <a:xfrm>
            <a:off x="10087821" y="1598739"/>
            <a:ext cx="162153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E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B</a:t>
            </a:r>
            <a:r>
              <a:rPr kumimoji="0" lang="zh-CN" altLang="zh-CN" sz="36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  <a:sym typeface="_⨹_1_770cf"/>
              </a:rPr>
              <a:t>＝</a:t>
            </a:r>
            <a:r>
              <a:rPr kumimoji="0" lang="zh-CN" altLang="zh-CN" sz="36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/>
            </a:r>
            <a:br>
              <a:rPr kumimoji="0" lang="zh-CN" altLang="zh-CN" sz="36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</a:b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3F3C370D-D5C5-78C2-320A-D6DE3BF33C14}"/>
              </a:ext>
            </a:extLst>
          </p:cNvPr>
          <p:cNvSpPr txBox="1"/>
          <p:nvPr/>
        </p:nvSpPr>
        <p:spPr>
          <a:xfrm>
            <a:off x="450108" y="2147379"/>
            <a:ext cx="4533011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D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C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（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答案不唯一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）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grpSp>
        <p:nvGrpSpPr>
          <p:cNvPr id="6" name="yt_shape_11266" title="H_199.4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878640" y="2938268"/>
            <a:ext cx="2568070" cy="2533098"/>
            <a:chOff x="0" y="0"/>
            <a:chExt cx="2568070" cy="2533098"/>
          </a:xfrm>
        </p:grpSpPr>
        <p:pic>
          <p:nvPicPr>
            <p:cNvPr id="7" name="yt_image_11266">
              <a:extLst>
                <a:ext uri="">
                  <a16:creationId xmlns="" xmlns:a14="http://schemas.microsoft.com/office/drawing/2010/main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568070" cy="19431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yt_shape_11268" descr="{&quot;rangeId&quot;:0,&quot;IgnoreLineSpacing&quot;:1}"/>
            <p:cNvSpPr txBox="1"/>
            <p:nvPr/>
          </p:nvSpPr>
          <p:spPr>
            <a:xfrm>
              <a:off x="255562" y="1979100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5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6443864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4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0" name="yt_shape_11270"/>
          <p:cNvSpPr txBox="1"/>
          <p:nvPr/>
        </p:nvSpPr>
        <p:spPr>
          <a:xfrm>
            <a:off x="540119" y="754906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江苏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9035b"/>
              </a:rPr>
              <a:t>分别在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边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上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且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a0db5"/>
              </a:rPr>
              <a:t>分别过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作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d99c7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EGF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是矩形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grpSp>
        <p:nvGrpSpPr>
          <p:cNvPr id="11271" name="yt_shape_11271" title="H_202.331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404607" y="2994987"/>
            <a:ext cx="3382785" cy="2569610"/>
            <a:chOff x="0" y="0"/>
            <a:chExt cx="3382785" cy="2569610"/>
          </a:xfrm>
        </p:grpSpPr>
        <p:pic>
          <p:nvPicPr>
            <p:cNvPr id="2" name="yt_image_11271">
              <a:extLst>
                <a:ext uri="">
                  <a16:creationId xmlns="" xmlns:a14="http://schemas.microsoft.com/office/drawing/2010/main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382785" cy="19796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273" name="yt_shape_11273" descr="{&quot;rangeId&quot;:0,&quot;IgnoreLineSpacing&quot;:1}"/>
            <p:cNvSpPr txBox="1"/>
            <p:nvPr/>
          </p:nvSpPr>
          <p:spPr>
            <a:xfrm>
              <a:off x="662920" y="2015612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6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5" name="yt_shape_11275"/>
          <p:cNvSpPr txBox="1"/>
          <p:nvPr/>
        </p:nvSpPr>
        <p:spPr>
          <a:xfrm>
            <a:off x="540000" y="540000"/>
            <a:ext cx="8659422" cy="553997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证明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在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▱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中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又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AEC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是平行四边形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FH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180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°.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FG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FH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EGF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为矩形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grpSp>
        <p:nvGrpSpPr>
          <p:cNvPr id="3" name="yt_shape_11271" title="H_202.331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7508029" y="1003853"/>
            <a:ext cx="3382785" cy="2569610"/>
            <a:chOff x="0" y="0"/>
            <a:chExt cx="3382785" cy="2569610"/>
          </a:xfrm>
        </p:grpSpPr>
        <p:pic>
          <p:nvPicPr>
            <p:cNvPr id="4" name="yt_image_11271">
              <a:extLst>
                <a:ext uri="">
                  <a16:creationId xmlns="" xmlns:a14="http://schemas.microsoft.com/office/drawing/2010/main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382785" cy="19796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yt_shape_11273" descr="{&quot;rangeId&quot;:0,&quot;IgnoreLineSpacing&quot;:1}"/>
            <p:cNvSpPr txBox="1"/>
            <p:nvPr/>
          </p:nvSpPr>
          <p:spPr>
            <a:xfrm>
              <a:off x="662920" y="2015612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6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2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2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2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2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2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2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5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7" name="yt_shape_11277"/>
          <p:cNvSpPr txBox="1"/>
          <p:nvPr/>
        </p:nvSpPr>
        <p:spPr>
          <a:xfrm>
            <a:off x="4393046" y="540000"/>
            <a:ext cx="3288208" cy="477054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100" b="0" i="0" u="none" spc="24866">
                <a:solidFill>
                  <a:srgbClr val="1EE3CF"/>
                </a:solidFill>
                <a:effectLst/>
                <a:latin typeface="Times New Roman" pitchFamily="31"/>
                <a:ea typeface="宋体" pitchFamily="31"/>
              </a:rPr>
              <a:t> </a:t>
            </a:r>
          </a:p>
        </p:txBody>
      </p:sp>
      <p:pic>
        <p:nvPicPr>
          <p:cNvPr id="11276" name="yt_image_11276">
            <a:extLst>
              <a:ext uri="">
                <a16:creationId xmlns="" xmlns:a14="http://schemas.microsoft.com/office/drawing/2010/main" xmlns:a16="http://schemas.microsoft.com/office/drawing/2014/main" xmlns:m="http://schemas.openxmlformats.org/officeDocument/2006/math" xmlns:p14="http://schemas.microsoft.com/office/powerpoint/2010/main" xmlns:mc="http://schemas.openxmlformats.org/markup-compatibility/2006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93046" y="575735"/>
            <a:ext cx="3255632" cy="47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79" name="yt_shape_11279"/>
          <p:cNvSpPr txBox="1"/>
          <p:nvPr/>
        </p:nvSpPr>
        <p:spPr>
          <a:xfrm>
            <a:off x="540119" y="1055046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Rt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且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87c1b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是斜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边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上的一个动点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过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分别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11721"/>
              </a:rPr>
              <a:t>作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6f343"/>
              </a:rPr>
              <a:t>则线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段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的最小值为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283" name="yt_table_11283_skip" title="H_62.4">
                <a:extLst>
                  <a:ext uri="{FF2B5EF4-FFF2-40B4-BE49-F238E27FC236}">
                    <a16:creationId xmlns:a16="http://schemas.microsoft.com/office/drawing/2014/main" id="{85F9CD91-DE56-4981-AD6D-3D4292DC4A2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32727489"/>
                  </p:ext>
                </p:extLst>
              </p:nvPr>
            </p:nvGraphicFramePr>
            <p:xfrm>
              <a:off x="540086" y="3429000"/>
              <a:ext cx="6852004" cy="792480"/>
            </p:xfrm>
            <a:graphic>
              <a:graphicData uri="http://schemas.openxmlformats.org/drawingml/2006/table">
                <a:tbl>
                  <a:tblPr/>
                  <a:tblGrid>
                    <a:gridCol w="1788433">
                      <a:extLst>
                        <a:ext uri="{9D8B030D-6E8A-4147-A177-3AD203B41FA5}">
                          <a16:colId xmlns:a16="http://schemas.microsoft.com/office/drawing/2014/main" val="10128"/>
                        </a:ext>
                      </a:extLst>
                    </a:gridCol>
                    <a:gridCol w="1936295">
                      <a:extLst>
                        <a:ext uri="{9D8B030D-6E8A-4147-A177-3AD203B41FA5}">
                          <a16:colId xmlns:a16="http://schemas.microsoft.com/office/drawing/2014/main" val="10129"/>
                        </a:ext>
                      </a:extLst>
                    </a:gridCol>
                    <a:gridCol w="1850813">
                      <a:extLst>
                        <a:ext uri="{9D8B030D-6E8A-4147-A177-3AD203B41FA5}">
                          <a16:colId xmlns:a16="http://schemas.microsoft.com/office/drawing/2014/main" val="10130"/>
                        </a:ext>
                      </a:extLst>
                    </a:gridCol>
                    <a:gridCol w="1276463">
                      <a:extLst>
                        <a:ext uri="{9D8B030D-6E8A-4147-A177-3AD203B41FA5}">
                          <a16:colId xmlns:a16="http://schemas.microsoft.com/office/drawing/2014/main" val="1013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672380" indent="-672380" algn="l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A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.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 5</a:t>
                          </a:r>
                        </a:p>
                      </a:txBody>
                      <a:tcPr marL="0" marR="0" marT="0" marB="0" anchor="ctr">
                        <a:lnL w="9522" cmpd="sng">
                          <a:noFill/>
                        </a:lnL>
                        <a:lnR w="9522" cmpd="sng">
                          <a:noFill/>
                        </a:lnR>
                        <a:lnT w="9522" cmpd="sng">
                          <a:noFill/>
                        </a:lnT>
                        <a:lnB w="9522" cmpd="sng"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672380" indent="-672380" algn="l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B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.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 12</a:t>
                          </a:r>
                        </a:p>
                      </a:txBody>
                      <a:tcPr marL="0" marR="0" marT="0" marB="0" anchor="ctr">
                        <a:lnL w="9522" cmpd="sng">
                          <a:noFill/>
                        </a:lnL>
                        <a:lnR w="9522" cmpd="sng">
                          <a:noFill/>
                        </a:lnR>
                        <a:lnT w="9522" cmpd="sng">
                          <a:noFill/>
                        </a:lnT>
                        <a:lnB w="9522" cmpd="sng"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672380" indent="-672380" algn="l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C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.</a:t>
                          </a:r>
                          <a:r>
                            <a:rPr lang="en-US" altLang="zh-CN" sz="15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3600" b="1" i="1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72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3600" b="1" i="0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72" charset="0"/>
                                      <a:ea typeface="Cambria Math" panose="02040503050406030204" pitchFamily="72" charset="0"/>
                                    </a:rPr>
                                    <m:t>𝟔𝟎</m:t>
                                  </m:r>
                                </m:num>
                                <m:den>
                                  <m:r>
                                    <a:rPr lang="en-US" altLang="zh-CN" sz="3600" b="1" i="0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72" charset="0"/>
                                      <a:ea typeface="Cambria Math" panose="02040503050406030204" pitchFamily="72" charset="0"/>
                                    </a:rPr>
                                    <m:t>𝟏𝟑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500" b="1" i="1">
                              <a:solidFill>
                                <a:srgbClr val="010000"/>
                              </a:solidFill>
                              <a:effectLst/>
                              <a:latin typeface="Times New Roman" panose="02040503050406030204" pitchFamily="72" charset="0"/>
                              <a:ea typeface="Cambria Math" panose="02040503050406030204" pitchFamily="72" charset="0"/>
                            </a:rPr>
                            <a:t> </a:t>
                          </a:r>
                        </a:p>
                      </a:txBody>
                      <a:tcPr marL="0" marR="0" marT="0" marB="0" anchor="ctr">
                        <a:lnL w="9522" cmpd="sng">
                          <a:noFill/>
                        </a:lnL>
                        <a:lnR w="9522" cmpd="sng">
                          <a:noFill/>
                        </a:lnR>
                        <a:lnT w="9522" cmpd="sng">
                          <a:noFill/>
                        </a:lnT>
                        <a:lnB w="9522" cmpd="sng"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672380" indent="-672380" algn="l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D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.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 13</a:t>
                          </a:r>
                        </a:p>
                      </a:txBody>
                      <a:tcPr marL="0" marR="0" marT="0" marB="0" anchor="ctr">
                        <a:lnL w="9522" cmpd="sng">
                          <a:noFill/>
                        </a:lnL>
                        <a:lnR w="9522" cmpd="sng">
                          <a:noFill/>
                        </a:lnR>
                        <a:lnT w="9522" cmpd="sng">
                          <a:noFill/>
                        </a:lnT>
                        <a:lnB w="9522" cmpd="sng"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7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1283" name="yt_table_11283_skip" title="H_62.4">
                <a:extLst>
                  <a:ext uri="{FF2B5EF4-FFF2-40B4-BE49-F238E27FC236}">
                    <a16:creationId xmlns:a16="http://schemas.microsoft.com/office/drawing/2014/main" id="{85F9CD91-DE56-4981-AD6D-3D4292DC4A2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32727489"/>
                  </p:ext>
                </p:extLst>
              </p:nvPr>
            </p:nvGraphicFramePr>
            <p:xfrm>
              <a:off x="540086" y="3429000"/>
              <a:ext cx="6852004" cy="792480"/>
            </p:xfrm>
            <a:graphic>
              <a:graphicData uri="http://schemas.openxmlformats.org/drawingml/2006/table">
                <a:tbl>
                  <a:tblPr/>
                  <a:tblGrid>
                    <a:gridCol w="1788433">
                      <a:extLst>
                        <a:ext uri="{9D8B030D-6E8A-4147-A177-3AD203B41FA5}">
                          <a16:colId xmlns:a16="http://schemas.microsoft.com/office/drawing/2014/main" val="10128"/>
                        </a:ext>
                      </a:extLst>
                    </a:gridCol>
                    <a:gridCol w="1936295">
                      <a:extLst>
                        <a:ext uri="{9D8B030D-6E8A-4147-A177-3AD203B41FA5}">
                          <a16:colId xmlns:a16="http://schemas.microsoft.com/office/drawing/2014/main" val="10129"/>
                        </a:ext>
                      </a:extLst>
                    </a:gridCol>
                    <a:gridCol w="1850813">
                      <a:extLst>
                        <a:ext uri="{9D8B030D-6E8A-4147-A177-3AD203B41FA5}">
                          <a16:colId xmlns:a16="http://schemas.microsoft.com/office/drawing/2014/main" val="10130"/>
                        </a:ext>
                      </a:extLst>
                    </a:gridCol>
                    <a:gridCol w="1276463">
                      <a:extLst>
                        <a:ext uri="{9D8B030D-6E8A-4147-A177-3AD203B41FA5}">
                          <a16:colId xmlns:a16="http://schemas.microsoft.com/office/drawing/2014/main" val="10131"/>
                        </a:ext>
                      </a:extLst>
                    </a:gridCol>
                  </a:tblGrid>
                  <a:tr h="792480">
                    <a:tc>
                      <a:txBody>
                        <a:bodyPr/>
                        <a:lstStyle/>
                        <a:p>
                          <a:pPr marL="672380" indent="-672380" algn="l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A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.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 5</a:t>
                          </a:r>
                        </a:p>
                      </a:txBody>
                      <a:tcPr marL="0" marR="0" marT="0" marB="0" anchor="ctr">
                        <a:lnL w="9522" cmpd="sng">
                          <a:noFill/>
                        </a:lnL>
                        <a:lnR w="9522" cmpd="sng">
                          <a:noFill/>
                        </a:lnR>
                        <a:lnT w="9522" cmpd="sng">
                          <a:noFill/>
                        </a:lnT>
                        <a:lnB w="9522" cmpd="sng"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672380" indent="-672380" algn="l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B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.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 12</a:t>
                          </a:r>
                        </a:p>
                      </a:txBody>
                      <a:tcPr marL="0" marR="0" marT="0" marB="0" anchor="ctr">
                        <a:lnL w="9522" cmpd="sng">
                          <a:noFill/>
                        </a:lnL>
                        <a:lnR w="9522" cmpd="sng">
                          <a:noFill/>
                        </a:lnR>
                        <a:lnT w="9522" cmpd="sng">
                          <a:noFill/>
                        </a:lnT>
                        <a:lnB w="9522" cmpd="sng"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9522" cmpd="sng">
                          <a:noFill/>
                        </a:lnL>
                        <a:lnR w="9522" cmpd="sng">
                          <a:noFill/>
                        </a:lnR>
                        <a:lnT w="9522" cmpd="sng">
                          <a:noFill/>
                        </a:lnT>
                        <a:lnB w="9522" cmpd="sng">
                          <a:noFill/>
                        </a:lnB>
                        <a:blipFill>
                          <a:blip r:embed="rId3"/>
                          <a:stretch>
                            <a:fillRect l="-201980" t="-5344" r="-69307" b="-1908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672380" indent="-672380" algn="l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D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.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 13</a:t>
                          </a:r>
                        </a:p>
                      </a:txBody>
                      <a:tcPr marL="0" marR="0" marT="0" marB="0" anchor="ctr">
                        <a:lnL w="9522" cmpd="sng">
                          <a:noFill/>
                        </a:lnL>
                        <a:lnR w="9522" cmpd="sng">
                          <a:noFill/>
                        </a:lnR>
                        <a:lnT w="9522" cmpd="sng">
                          <a:noFill/>
                        </a:lnT>
                        <a:lnB w="9522" cmpd="sng"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73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11280" name="yt_shape_11280_skip" title="H_202.331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7392090" y="2975286"/>
            <a:ext cx="3429307" cy="2569610"/>
            <a:chOff x="0" y="0"/>
            <a:chExt cx="3429307" cy="2569610"/>
          </a:xfrm>
        </p:grpSpPr>
        <p:pic>
          <p:nvPicPr>
            <p:cNvPr id="2" name="yt_image_11280">
              <a:extLst>
                <a:ext uri="">
                  <a16:creationId xmlns="" xmlns:p14="http://schemas.microsoft.com/office/powerpoint/2010/main" xmlns:a14="http://schemas.microsoft.com/office/drawing/2010/main" xmlns:a16="http://schemas.microsoft.com/office/drawing/2014/main" xmlns:mc="http://schemas.openxmlformats.org/markup-compatibility/2006" xmlns:m="http://schemas.openxmlformats.org/officeDocument/2006/math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0"/>
              <a:ext cx="3429307" cy="19796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282" name="yt_shape_11282" descr="{&quot;rangeId&quot;:0,&quot;IgnoreLineSpacing&quot;:1}"/>
            <p:cNvSpPr txBox="1"/>
            <p:nvPr/>
          </p:nvSpPr>
          <p:spPr>
            <a:xfrm>
              <a:off x="686181" y="2015612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7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A702BFEE-31D3-B9F5-8DCC-4E41F9872B21}"/>
              </a:ext>
            </a:extLst>
          </p:cNvPr>
          <p:cNvSpPr txBox="1"/>
          <p:nvPr/>
        </p:nvSpPr>
        <p:spPr>
          <a:xfrm>
            <a:off x="4952258" y="2654160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C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40</TotalTime>
  <Words>732</Words>
  <Application>Microsoft Office PowerPoint</Application>
  <PresentationFormat>宽屏</PresentationFormat>
  <Paragraphs>107</Paragraphs>
  <Slides>19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80" baseType="lpstr">
      <vt:lpstr>,isEnd</vt:lpstr>
      <vt:lpstr>_⨹_1_105d2,isEnd</vt:lpstr>
      <vt:lpstr>_⨹_1_11721</vt:lpstr>
      <vt:lpstr>_⨹_1_1d929</vt:lpstr>
      <vt:lpstr>_⨹_1_2ce69,isEnd</vt:lpstr>
      <vt:lpstr>_⨹_1_40e89,isEnd</vt:lpstr>
      <vt:lpstr>_⨹_1_44a68</vt:lpstr>
      <vt:lpstr>_⨹_1_48483</vt:lpstr>
      <vt:lpstr>_⨹_1_4e519</vt:lpstr>
      <vt:lpstr>_⨹_1_4fe6f,isEnd</vt:lpstr>
      <vt:lpstr>_⨹_1_60522</vt:lpstr>
      <vt:lpstr>_⨹_1_6c483,isEnd</vt:lpstr>
      <vt:lpstr>_⨹_1_6cc84</vt:lpstr>
      <vt:lpstr>_⨹_1_745dd</vt:lpstr>
      <vt:lpstr>_⨹_1_76940</vt:lpstr>
      <vt:lpstr>_⨹_1_770cf</vt:lpstr>
      <vt:lpstr>_⨹_1_7e83e,isEnd</vt:lpstr>
      <vt:lpstr>_⨹_1_87c1b</vt:lpstr>
      <vt:lpstr>_⨹_1_88b8d,isEnd</vt:lpstr>
      <vt:lpstr>_⨹_1_9c95f</vt:lpstr>
      <vt:lpstr>_⨹_1_9d32f</vt:lpstr>
      <vt:lpstr>_⨹_1_c10ca,isEnd</vt:lpstr>
      <vt:lpstr>_⨹_1_c1fc2</vt:lpstr>
      <vt:lpstr>_⨹_1_d40e0</vt:lpstr>
      <vt:lpstr>_⨹_1_d99c7</vt:lpstr>
      <vt:lpstr>_⨹_1_dfc38</vt:lpstr>
      <vt:lpstr>_⨹_1_e0d05</vt:lpstr>
      <vt:lpstr>_⨹_1_f3648</vt:lpstr>
      <vt:lpstr>_⨹_13_55f15</vt:lpstr>
      <vt:lpstr>_⨹_16_682f9</vt:lpstr>
      <vt:lpstr>_⨹_2_2ef22,isEnd</vt:lpstr>
      <vt:lpstr>_⨹_2_6f343</vt:lpstr>
      <vt:lpstr>_⨹_2_6fbbf</vt:lpstr>
      <vt:lpstr>_⨹_2_9f0eb</vt:lpstr>
      <vt:lpstr>_⨹_3_9035b</vt:lpstr>
      <vt:lpstr>_⨹_3_a0786</vt:lpstr>
      <vt:lpstr>_⨹_3_a0db5</vt:lpstr>
      <vt:lpstr>_⨹_3_ac066,isEnd</vt:lpstr>
      <vt:lpstr>_⨹_4_5e319,isEnd</vt:lpstr>
      <vt:lpstr>_⨹_4_5fdfd</vt:lpstr>
      <vt:lpstr>_⨹_4_e7176</vt:lpstr>
      <vt:lpstr>_⨹_4_eb329,isEnd</vt:lpstr>
      <vt:lpstr>_⨹_5_77736</vt:lpstr>
      <vt:lpstr>_⨹_5_7e4dc</vt:lpstr>
      <vt:lpstr>_⨹_6_f7b31,isEnd</vt:lpstr>
      <vt:lpstr>_⨹_7_abdf2</vt:lpstr>
      <vt:lpstr>Finished</vt:lpstr>
      <vt:lpstr>W:0.00503937,H:43.2</vt:lpstr>
      <vt:lpstr>W:21.88,H:43.2</vt:lpstr>
      <vt:lpstr>W:252.88,H:43.2</vt:lpstr>
      <vt:lpstr>等线</vt:lpstr>
      <vt:lpstr>等线 Light</vt:lpstr>
      <vt:lpstr>黑体</vt:lpstr>
      <vt:lpstr>楷体</vt:lpstr>
      <vt:lpstr>宋体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书链出品</dc:title>
  <dc:creator>书链出品</dc:creator>
  <cp:keywords/>
  <dc:description/>
  <cp:lastModifiedBy>Administrator</cp:lastModifiedBy>
  <cp:revision>16</cp:revision>
  <dcterms:created xsi:type="dcterms:W3CDTF">2024-11-12T00:51:32Z</dcterms:created>
  <dcterms:modified xsi:type="dcterms:W3CDTF">2024-11-24T02:47:05Z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2052-12.1.0.16399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